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C4E33-01A7-4345-9CFD-CFB298A926BD}">
  <a:tblStyle styleId="{764C4E33-01A7-4345-9CFD-CFB298A92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faced9b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faced9b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faced9b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cfaced9b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aced9b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faced9b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faced9b2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faced9b2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faced9b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cfaced9b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aced9b2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aced9b2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2793fc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052793fc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faced9b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faced9b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4fef62f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04fef62f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2793fc9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2793fc9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fef62f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4fef62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2793fc9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052793fc9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fef62f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4fef62f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faced9b2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faced9b2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faced9b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cfaced9b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dip-project-society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ecas.clemson.edu/~ahoover/star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49950" y="137505"/>
            <a:ext cx="82221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80"/>
              <a:t>DIP PROJECT</a:t>
            </a:r>
            <a:r>
              <a:rPr lang="en" sz="2780"/>
              <a:t>:</a:t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A Morphological Hessian Based Approach for Retinal Blood Vessels Segmentation and Denoising Using Region-Based Otsu Thresholding </a:t>
            </a:r>
            <a:endParaRPr sz="278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81750" y="2670350"/>
            <a:ext cx="82221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"/>
              <a:t>Team Members: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Abhayram A Nair (2019102017), Btech. ECE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Aravind Narayanan (2019102014), </a:t>
            </a:r>
            <a:r>
              <a:rPr lang="en"/>
              <a:t>Btech. ECE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Hemant Suresh (2019102016), </a:t>
            </a:r>
            <a:r>
              <a:rPr lang="en"/>
              <a:t>Btech. ECE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Prayushi Mathur (2021701034), MS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"/>
              <a:t>Mentor: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Sai Manaswini Reddy Indupuru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"/>
              <a:t>Team: Society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"/>
              <a:t>Github: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https://github.com/Digital-Image-Processing-IIITH/dip-project-society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Step-4) Hessian Matrix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" y="1098825"/>
            <a:ext cx="4037382" cy="360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850" y="1164226"/>
            <a:ext cx="4037375" cy="354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SEGMENTATION</a:t>
            </a:r>
            <a:endParaRPr sz="308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</a:t>
            </a:r>
            <a:r>
              <a:rPr b="1" lang="en"/>
              <a:t>global otsu thresholding</a:t>
            </a:r>
            <a:r>
              <a:rPr lang="en"/>
              <a:t> on wide vessels enhanced image to obtain global thresholding wide vessels output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Image fusion</a:t>
            </a:r>
            <a:r>
              <a:rPr lang="en"/>
              <a:t> of the global thresholded wide vessels output image and thin vessels enhanced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</a:t>
            </a:r>
            <a:r>
              <a:rPr b="1" lang="en"/>
              <a:t>local Otsu thresholding</a:t>
            </a:r>
            <a:r>
              <a:rPr lang="en"/>
              <a:t> on fused image.</a:t>
            </a:r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Step-5)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1488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Local Otsu thresholded image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48" y="756600"/>
            <a:ext cx="4257101" cy="37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POST PROCESSING</a:t>
            </a:r>
            <a:endParaRPr sz="30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1387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Step-6) Final output: Pixel/area based thresholding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975" y="770375"/>
            <a:ext cx="3906750" cy="35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ctrTitle"/>
          </p:nvPr>
        </p:nvSpPr>
        <p:spPr>
          <a:xfrm>
            <a:off x="560450" y="2179650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Graphical User Interface built for the project</a:t>
            </a:r>
            <a:endParaRPr sz="308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229875"/>
            <a:ext cx="3165300" cy="17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Features of GUI:</a:t>
            </a:r>
            <a:endParaRPr sz="1300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 sz="1300"/>
              <a:t>Ability to select the image to be sent for Segmentation from the file manager.</a:t>
            </a:r>
            <a:endParaRPr sz="1300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 sz="1300"/>
              <a:t>Ability to view the input and output image.</a:t>
            </a:r>
            <a:endParaRPr sz="1300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 sz="1300"/>
              <a:t>Displays the performance of the image when compared with </a:t>
            </a:r>
            <a:r>
              <a:rPr lang="en" sz="1300"/>
              <a:t>its</a:t>
            </a:r>
            <a:r>
              <a:rPr lang="en" sz="1300"/>
              <a:t> ground truth image.</a:t>
            </a:r>
            <a:endParaRPr sz="1300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 sz="1300"/>
              <a:t>Framework used: PySimpleGUI, Tkinter</a:t>
            </a:r>
            <a:endParaRPr sz="13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325" y="1164350"/>
            <a:ext cx="5362201" cy="2565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Performance Analysis</a:t>
            </a:r>
            <a:endParaRPr sz="308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904650" y="210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Accuracy Metrics</a:t>
            </a:r>
            <a:endParaRPr sz="2600"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883" y="882963"/>
            <a:ext cx="3465217" cy="24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/>
        </p:nvSpPr>
        <p:spPr>
          <a:xfrm>
            <a:off x="681475" y="882975"/>
            <a:ext cx="4392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Four commonly used parameters to compare the performance are used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Accuracy: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shows the overall segmentation performance.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Sensitivity: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indicates effectiveness in detection of pixels with positive values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pecificity: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measure the detection of pixels with negative values.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Area Under the Curve: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the area under a Receiver Operating Characteristic (ROC) curve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aim of this project is to find a less computational unsupervised automated technique with promising results for the detection of retinal vasculature by using a morphological hessian-based approach and region-based Otsu thresholding.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Obtaining vessel segmentation results by applying the proposed method.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Analyzing the results using 4 performance criterion  and computing an average value over 20 test images.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Google Shape;203;p32"/>
          <p:cNvGraphicFramePr/>
          <p:nvPr/>
        </p:nvGraphicFramePr>
        <p:xfrm>
          <a:off x="196550" y="85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{764C4E33-01A7-4345-9CFD-CFB298A926BD}</a:tableStyleId>
              </a:tblPr>
              <a:tblGrid>
                <a:gridCol w="837175"/>
                <a:gridCol w="837175"/>
                <a:gridCol w="773125"/>
                <a:gridCol w="811300"/>
                <a:gridCol w="980500"/>
              </a:tblGrid>
              <a:tr h="32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83F0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Image No.</a:t>
                      </a:r>
                      <a:endParaRPr sz="1000">
                        <a:solidFill>
                          <a:srgbClr val="783F0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6575" marB="36575" marR="63500" marL="63500" anchor="ctr">
                    <a:lnL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83F0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Acc</a:t>
                      </a:r>
                      <a:endParaRPr sz="1000">
                        <a:solidFill>
                          <a:srgbClr val="783F0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6575" marB="36575" marR="63500" marL="63500" anchor="ctr">
                    <a:lnL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83F0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Sn</a:t>
                      </a:r>
                      <a:endParaRPr sz="1000">
                        <a:solidFill>
                          <a:srgbClr val="783F0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6575" marB="36575" marR="63500" marL="63500" anchor="ctr">
                    <a:lnL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83F0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Sp</a:t>
                      </a:r>
                      <a:endParaRPr sz="1000">
                        <a:solidFill>
                          <a:srgbClr val="783F0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6575" marB="36575" marR="63500" marL="63500" anchor="ctr">
                    <a:lnL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83F04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AUC</a:t>
                      </a:r>
                      <a:endParaRPr sz="1000">
                        <a:solidFill>
                          <a:srgbClr val="783F04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6575" marB="36575" marR="63500" marL="63500" anchor="ctr">
                    <a:lnL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8AD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0.9155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0.7221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0.9322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0.8272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0.9427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0.7166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0.9588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0.8377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0.8910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0.8230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0.8953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0.8591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0.9481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0.6817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0.9695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0.8256</a:t>
                      </a:r>
                      <a:endParaRPr sz="900">
                        <a:solidFill>
                          <a:srgbClr val="666666"/>
                        </a:solidFill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0.8996</a:t>
                      </a:r>
                      <a:endParaRPr b="1"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0.7674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0.9127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0.8401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0.9174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0.8034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0.9260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0.8647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0.9191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0.7868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0.9306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0.8587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0.9365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0.8259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0.9454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0.8857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0.9273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0.7483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0.9426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0.8454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0.9058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0.7819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0.9167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0.8493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" name="Google Shape;204;p32"/>
          <p:cNvSpPr txBox="1"/>
          <p:nvPr>
            <p:ph type="title"/>
          </p:nvPr>
        </p:nvSpPr>
        <p:spPr>
          <a:xfrm>
            <a:off x="91775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Observations based on our implementation</a:t>
            </a:r>
            <a:endParaRPr sz="2600"/>
          </a:p>
        </p:txBody>
      </p:sp>
      <p:graphicFrame>
        <p:nvGraphicFramePr>
          <p:cNvPr id="205" name="Google Shape;205;p32"/>
          <p:cNvGraphicFramePr/>
          <p:nvPr/>
        </p:nvGraphicFramePr>
        <p:xfrm>
          <a:off x="4671275" y="118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{764C4E33-01A7-4345-9CFD-CFB298A926BD}</a:tableStyleId>
              </a:tblPr>
              <a:tblGrid>
                <a:gridCol w="837175"/>
                <a:gridCol w="837175"/>
                <a:gridCol w="773125"/>
                <a:gridCol w="811300"/>
                <a:gridCol w="980500"/>
              </a:tblGrid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0.9288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0.7846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0.9398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0.8622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0.9335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0.8282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0.9423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0.8853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0.9324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0.7514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0.9501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0.8507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0.9329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0.7532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0.9508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0.8520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0.9396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0.7200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0.9603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0.8402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0.9391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0.6819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0.9684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0.8251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0.9398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0.7798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0.9555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0.8676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0.9668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0.7012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0.9810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0.8411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0.9508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0.7435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0.9601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0.8518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0.9352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0.7001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0.9520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0.8260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Average</a:t>
                      </a:r>
                      <a:endParaRPr b="1"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0.930095</a:t>
                      </a:r>
                      <a:endParaRPr b="1" sz="900"/>
                    </a:p>
                  </a:txBody>
                  <a:tcPr marT="45700" marB="45700" marR="28575" marL="28575" anchor="b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0.75505</a:t>
                      </a:r>
                      <a:endParaRPr b="1" sz="900"/>
                    </a:p>
                  </a:txBody>
                  <a:tcPr marT="45700" marB="45700" marR="28575" marL="28575" anchor="b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0.944505</a:t>
                      </a:r>
                      <a:endParaRPr b="1" sz="900"/>
                    </a:p>
                  </a:txBody>
                  <a:tcPr marT="45700" marB="45700" marR="28575" marL="28575" anchor="b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E9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0.849775</a:t>
                      </a:r>
                      <a:endParaRPr b="1" sz="900"/>
                    </a:p>
                  </a:txBody>
                  <a:tcPr marT="45700" marB="45700" marR="28575" marL="28575" anchor="b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3E9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Division of Labour</a:t>
            </a:r>
            <a:endParaRPr sz="308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/>
        </p:nvSpPr>
        <p:spPr>
          <a:xfrm>
            <a:off x="574625" y="336350"/>
            <a:ext cx="54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Division of Labour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574625" y="1163250"/>
            <a:ext cx="73326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Abhayram A Nair: 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Segmentation, Posprocessing and Documentation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Aravind Narayanan: 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GUI, demo, channel splitting, CLAHE and morphological filtering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Hemant Suresh: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Hessian matrix and Eigenvalues approach for Wide and Thin vessel enhanced image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Prayushi Mathur: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GUI ,Presentation, Documentation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THANK YOU</a:t>
            </a:r>
            <a:endParaRPr sz="308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Dataset 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/>
              <a:t>STARE(STructured Analysis of the Retina) dataset: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full set of ~400 raw images in the STARE database.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Blood vessel segmentation work included 40 labeled images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</a:t>
            </a:r>
            <a:r>
              <a:rPr lang="en"/>
              <a:t>have used 20 images to perform the analysis.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https://cecas.clemson.edu/~ahoover/stare/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275" y="703225"/>
            <a:ext cx="6266551" cy="35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9542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Sample Input Images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1186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Image pairs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400" y="1016825"/>
            <a:ext cx="2128025" cy="18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4500" y="940025"/>
            <a:ext cx="2377625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635400" y="3228375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6752550" y="2953500"/>
            <a:ext cx="15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641011" y="3120975"/>
            <a:ext cx="2844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 labeled vessel network provided by Valentina Kouznetsova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ctrTitle"/>
          </p:nvPr>
        </p:nvSpPr>
        <p:spPr>
          <a:xfrm>
            <a:off x="578000" y="2167325"/>
            <a:ext cx="82221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PREPROCESSING</a:t>
            </a:r>
            <a:endParaRPr sz="30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Step-1) RGB splitting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2" cy="2540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Step-2) G channel-&gt; CLAHE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9" cy="370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Step-3) Morphological filter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311700" y="1463550"/>
            <a:ext cx="385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Modified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Top Hat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transform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with a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circular structuring element: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19050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Erosion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6933" l="6933" r="0" t="0"/>
          <a:stretch/>
        </p:blipFill>
        <p:spPr>
          <a:xfrm>
            <a:off x="4454975" y="1080950"/>
            <a:ext cx="2939975" cy="26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800" y="2232537"/>
            <a:ext cx="1986300" cy="3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